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4" r:id="rId4"/>
    <p:sldId id="265" r:id="rId5"/>
    <p:sldId id="262" r:id="rId6"/>
    <p:sldId id="263" r:id="rId7"/>
    <p:sldId id="266" r:id="rId8"/>
    <p:sldId id="267" r:id="rId9"/>
    <p:sldId id="268" r:id="rId10"/>
    <p:sldId id="269" r:id="rId11"/>
    <p:sldId id="270" r:id="rId12"/>
    <p:sldId id="272"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26.11.2013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26.11.2013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26.11.2013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26.11.2013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26.11.2013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26.11.2013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26.11.2013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26.11.2013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26.11.2013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26.11.2013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26.11.2013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0">
              <a:schemeClr val="tx2">
                <a:lumMod val="51000"/>
                <a:lumOff val="49000"/>
                <a:alpha val="30000"/>
              </a:schemeClr>
            </a:gs>
            <a:gs pos="19000">
              <a:srgbClr val="C4D6EB">
                <a:lumMod val="30000"/>
                <a:lumOff val="70000"/>
                <a:alpha val="55000"/>
              </a:srgb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26.11.2013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73462" y="1449433"/>
            <a:ext cx="4003019" cy="1446550"/>
          </a:xfrm>
          <a:prstGeom prst="rect">
            <a:avLst/>
          </a:prstGeom>
          <a:noFill/>
        </p:spPr>
        <p:txBody>
          <a:bodyPr wrap="none" rtlCol="0">
            <a:spAutoFit/>
          </a:bodyPr>
          <a:lstStyle/>
          <a:p>
            <a:pPr algn="ctr"/>
            <a:r>
              <a:rPr lang="en-US" sz="4400" dirty="0" smtClean="0">
                <a:latin typeface="Times New Roman" pitchFamily="18" charset="0"/>
                <a:cs typeface="Times New Roman" pitchFamily="18" charset="0"/>
              </a:rPr>
              <a:t>NASH</a:t>
            </a:r>
          </a:p>
          <a:p>
            <a:pPr algn="ctr"/>
            <a:r>
              <a:rPr lang="en-US" sz="4400" dirty="0" smtClean="0">
                <a:latin typeface="Times New Roman" pitchFamily="18" charset="0"/>
                <a:cs typeface="Times New Roman" pitchFamily="18" charset="0"/>
              </a:rPr>
              <a:t>EQUILIBRIUM</a:t>
            </a:r>
            <a:r>
              <a:rPr lang="en-US" sz="3200" dirty="0" smtClean="0">
                <a:latin typeface="Times New Roman" pitchFamily="18" charset="0"/>
                <a:cs typeface="Times New Roman" pitchFamily="18" charset="0"/>
              </a:rPr>
              <a:t> </a:t>
            </a:r>
            <a:endParaRPr lang="ru-RU" sz="3200" dirty="0">
              <a:latin typeface="Times New Roman" pitchFamily="18" charset="0"/>
              <a:cs typeface="Times New Roman" pitchFamily="18" charset="0"/>
            </a:endParaRPr>
          </a:p>
        </p:txBody>
      </p:sp>
      <p:sp>
        <p:nvSpPr>
          <p:cNvPr id="5" name="TextBox 4"/>
          <p:cNvSpPr txBox="1"/>
          <p:nvPr/>
        </p:nvSpPr>
        <p:spPr>
          <a:xfrm>
            <a:off x="2492078" y="5445224"/>
            <a:ext cx="3882794" cy="584775"/>
          </a:xfrm>
          <a:prstGeom prst="rect">
            <a:avLst/>
          </a:prstGeom>
          <a:noFill/>
        </p:spPr>
        <p:txBody>
          <a:bodyPr wrap="none" rtlCol="0">
            <a:spAutoFit/>
          </a:bodyPr>
          <a:lstStyle/>
          <a:p>
            <a:pPr algn="ctr"/>
            <a:r>
              <a:rPr lang="en-US" dirty="0">
                <a:latin typeface="Times New Roman" pitchFamily="18" charset="0"/>
                <a:cs typeface="Times New Roman" pitchFamily="18" charset="0"/>
              </a:rPr>
              <a:t>b</a:t>
            </a:r>
            <a:r>
              <a:rPr lang="en-US" dirty="0" smtClean="0">
                <a:latin typeface="Times New Roman" pitchFamily="18" charset="0"/>
                <a:cs typeface="Times New Roman" pitchFamily="18" charset="0"/>
              </a:rPr>
              <a:t>y </a:t>
            </a:r>
            <a:r>
              <a:rPr lang="en-US" sz="3200" dirty="0" smtClean="0">
                <a:latin typeface="Times New Roman" pitchFamily="18" charset="0"/>
                <a:cs typeface="Times New Roman" pitchFamily="18" charset="0"/>
              </a:rPr>
              <a:t>Khairudinov</a:t>
            </a:r>
            <a:r>
              <a:rPr lang="en-US"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Mykyta</a:t>
            </a:r>
            <a:endParaRPr lang="ru-RU" sz="2000" dirty="0">
              <a:latin typeface="Times New Roman" pitchFamily="18" charset="0"/>
              <a:cs typeface="Times New Roman" pitchFamily="18" charset="0"/>
            </a:endParaRPr>
          </a:p>
        </p:txBody>
      </p:sp>
      <p:sp>
        <p:nvSpPr>
          <p:cNvPr id="6" name="TextBox 5"/>
          <p:cNvSpPr txBox="1"/>
          <p:nvPr/>
        </p:nvSpPr>
        <p:spPr>
          <a:xfrm>
            <a:off x="1619672" y="6021288"/>
            <a:ext cx="6947736" cy="523220"/>
          </a:xfrm>
          <a:prstGeom prst="rect">
            <a:avLst/>
          </a:prstGeom>
          <a:noFill/>
        </p:spPr>
        <p:txBody>
          <a:bodyPr wrap="none" rtlCol="0">
            <a:spAutoFit/>
          </a:bodyPr>
          <a:lstStyle/>
          <a:p>
            <a:r>
              <a:rPr lang="en-US" sz="2800" dirty="0" smtClean="0">
                <a:latin typeface="Times New Roman" pitchFamily="18" charset="0"/>
                <a:cs typeface="Times New Roman" pitchFamily="18" charset="0"/>
              </a:rPr>
              <a:t>National technical university of Ukraine “KPI”</a:t>
            </a:r>
            <a:endParaRPr lang="ru-RU"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386161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G:\equilibrium data\IMG_1025.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79712" y="3369320"/>
            <a:ext cx="5401052" cy="3488680"/>
          </a:xfrm>
          <a:prstGeom prst="rect">
            <a:avLst/>
          </a:prstGeom>
          <a:noFill/>
          <a:extLst>
            <a:ext uri="{909E8E84-426E-40DD-AFC4-6F175D3DCCD1}">
              <a14:hiddenFill xmlns="" xmlns:a14="http://schemas.microsoft.com/office/drawing/2010/main">
                <a:solidFill>
                  <a:srgbClr val="FFFFFF"/>
                </a:solidFill>
              </a14:hiddenFill>
            </a:ext>
          </a:extLst>
        </p:spPr>
      </p:pic>
      <p:pic>
        <p:nvPicPr>
          <p:cNvPr id="9219" name="Picture 3" descr="G:\equilibrium data\IMG_1040.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85750" y="188640"/>
            <a:ext cx="3024336" cy="3024336"/>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3851920" y="836712"/>
            <a:ext cx="4752528" cy="1815882"/>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He </a:t>
            </a:r>
            <a:r>
              <a:rPr lang="en-US" sz="2800" i="1" dirty="0" smtClean="0">
                <a:latin typeface="Times New Roman" pitchFamily="18" charset="0"/>
                <a:cs typeface="Times New Roman" pitchFamily="18" charset="0"/>
              </a:rPr>
              <a:t>came to stay in economics world and in 1994 Nash got a Nobel Prize for researching in non-cooperative games.</a:t>
            </a:r>
            <a:endParaRPr lang="ru-RU" sz="2800" i="1" dirty="0">
              <a:latin typeface="Times New Roman" pitchFamily="18" charset="0"/>
              <a:cs typeface="Times New Roman" pitchFamily="18" charset="0"/>
            </a:endParaRPr>
          </a:p>
        </p:txBody>
      </p:sp>
    </p:spTree>
    <p:extLst>
      <p:ext uri="{BB962C8B-B14F-4D97-AF65-F5344CB8AC3E}">
        <p14:creationId xmlns="" xmlns:p14="http://schemas.microsoft.com/office/powerpoint/2010/main" val="244429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fade">
                                      <p:cBhvr>
                                        <p:cTn id="7" dur="2000"/>
                                        <p:tgtEl>
                                          <p:spTgt spid="9219"/>
                                        </p:tgtEl>
                                      </p:cBhvr>
                                    </p:animEffect>
                                  </p:childTnLst>
                                </p:cTn>
                              </p:par>
                              <p:par>
                                <p:cTn id="8" presetID="10" presetClass="entr" presetSubtype="0" fill="hold" nodeType="withEffect">
                                  <p:stCondLst>
                                    <p:cond delay="0"/>
                                  </p:stCondLst>
                                  <p:childTnLst>
                                    <p:set>
                                      <p:cBhvr>
                                        <p:cTn id="9" dur="1" fill="hold">
                                          <p:stCondLst>
                                            <p:cond delay="0"/>
                                          </p:stCondLst>
                                        </p:cTn>
                                        <p:tgtEl>
                                          <p:spTgt spid="9218"/>
                                        </p:tgtEl>
                                        <p:attrNameLst>
                                          <p:attrName>style.visibility</p:attrName>
                                        </p:attrNameLst>
                                      </p:cBhvr>
                                      <p:to>
                                        <p:strVal val="visible"/>
                                      </p:to>
                                    </p:set>
                                    <p:animEffect transition="in" filter="fade">
                                      <p:cBhvr>
                                        <p:cTn id="10" dur="2000"/>
                                        <p:tgtEl>
                                          <p:spTgt spid="921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G:\equilibrium data\IMG_1027.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1520" y="836712"/>
            <a:ext cx="3687950" cy="4968552"/>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4716016" y="1700808"/>
            <a:ext cx="3440842" cy="3970318"/>
          </a:xfrm>
          <a:prstGeom prst="rect">
            <a:avLst/>
          </a:prstGeom>
          <a:noFill/>
        </p:spPr>
        <p:txBody>
          <a:bodyPr wrap="square" rtlCol="0">
            <a:spAutoFit/>
          </a:bodyPr>
          <a:lstStyle/>
          <a:p>
            <a:pPr algn="ctr"/>
            <a:r>
              <a:rPr lang="en-US" sz="2800" i="1" dirty="0" smtClean="0">
                <a:latin typeface="Times New Roman" pitchFamily="18" charset="0"/>
                <a:cs typeface="Times New Roman" pitchFamily="18" charset="0"/>
              </a:rPr>
              <a:t>It is impossible to overestimate his contribution to modern economics. </a:t>
            </a:r>
            <a:r>
              <a:rPr lang="en-US" sz="2800" i="1" dirty="0" smtClean="0">
                <a:latin typeface="Times New Roman" pitchFamily="18" charset="0"/>
                <a:cs typeface="Times New Roman" pitchFamily="18" charset="0"/>
              </a:rPr>
              <a:t>Nash’s life has </a:t>
            </a:r>
            <a:r>
              <a:rPr lang="en-US" sz="2800" i="1" dirty="0" smtClean="0">
                <a:latin typeface="Times New Roman" pitchFamily="18" charset="0"/>
                <a:cs typeface="Times New Roman" pitchFamily="18" charset="0"/>
              </a:rPr>
              <a:t>inspirited a lot of young economists and scientists, and continues doing it.</a:t>
            </a:r>
            <a:endParaRPr lang="ru-RU" sz="2800" i="1" dirty="0">
              <a:latin typeface="Times New Roman" pitchFamily="18" charset="0"/>
              <a:cs typeface="Times New Roman" pitchFamily="18" charset="0"/>
            </a:endParaRPr>
          </a:p>
        </p:txBody>
      </p:sp>
    </p:spTree>
    <p:extLst>
      <p:ext uri="{BB962C8B-B14F-4D97-AF65-F5344CB8AC3E}">
        <p14:creationId xmlns="" xmlns:p14="http://schemas.microsoft.com/office/powerpoint/2010/main" val="62045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5656" y="3212976"/>
            <a:ext cx="6284092" cy="1138773"/>
          </a:xfrm>
          <a:prstGeom prst="rect">
            <a:avLst/>
          </a:prstGeom>
          <a:noFill/>
        </p:spPr>
        <p:txBody>
          <a:bodyPr wrap="none" rtlCol="0">
            <a:spAutoFit/>
          </a:bodyPr>
          <a:lstStyle/>
          <a:p>
            <a:pPr algn="ctr"/>
            <a:r>
              <a:rPr lang="en-US" sz="4000" dirty="0" smtClean="0">
                <a:latin typeface="Times New Roman" pitchFamily="18" charset="0"/>
                <a:cs typeface="Times New Roman" pitchFamily="18" charset="0"/>
              </a:rPr>
              <a:t>Thank you for your attention!</a:t>
            </a:r>
            <a:endParaRPr lang="en-US" sz="4000" dirty="0" smtClean="0">
              <a:latin typeface="Times New Roman" pitchFamily="18" charset="0"/>
              <a:cs typeface="Times New Roman" pitchFamily="18" charset="0"/>
            </a:endParaRPr>
          </a:p>
          <a:p>
            <a:pPr algn="ctr"/>
            <a:endParaRPr lang="ru-RU"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2723791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equilibrium data\IMG_1025.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5750" y="412080"/>
            <a:ext cx="8572500" cy="553720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extBox 4"/>
          <p:cNvSpPr txBox="1"/>
          <p:nvPr/>
        </p:nvSpPr>
        <p:spPr>
          <a:xfrm>
            <a:off x="5364088" y="5949280"/>
            <a:ext cx="3196709" cy="584775"/>
          </a:xfrm>
          <a:prstGeom prst="rect">
            <a:avLst/>
          </a:prstGeom>
          <a:noFill/>
        </p:spPr>
        <p:txBody>
          <a:bodyPr wrap="none" rtlCol="0">
            <a:spAutoFit/>
          </a:bodyPr>
          <a:lstStyle/>
          <a:p>
            <a:r>
              <a:rPr lang="en-US" sz="3200" i="1" dirty="0" smtClean="0">
                <a:latin typeface="Times New Roman" pitchFamily="18" charset="0"/>
                <a:cs typeface="Times New Roman" pitchFamily="18" charset="0"/>
              </a:rPr>
              <a:t>John Forbes Nash</a:t>
            </a:r>
            <a:endParaRPr lang="ru-RU" sz="3200" i="1" dirty="0">
              <a:latin typeface="Times New Roman" pitchFamily="18" charset="0"/>
              <a:cs typeface="Times New Roman" pitchFamily="18" charset="0"/>
            </a:endParaRPr>
          </a:p>
        </p:txBody>
      </p:sp>
    </p:spTree>
    <p:extLst>
      <p:ext uri="{BB962C8B-B14F-4D97-AF65-F5344CB8AC3E}">
        <p14:creationId xmlns="" xmlns:p14="http://schemas.microsoft.com/office/powerpoint/2010/main" val="184317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20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equilibrium data\IMG_1026.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7544" y="903848"/>
            <a:ext cx="3454400" cy="50800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4087823" y="1916832"/>
            <a:ext cx="4660641" cy="3970318"/>
          </a:xfrm>
          <a:prstGeom prst="rect">
            <a:avLst/>
          </a:prstGeom>
          <a:noFill/>
        </p:spPr>
        <p:txBody>
          <a:bodyPr wrap="square" rtlCol="0">
            <a:spAutoFit/>
          </a:bodyPr>
          <a:lstStyle/>
          <a:p>
            <a:pPr algn="just"/>
            <a:r>
              <a:rPr lang="en-US" sz="2800" i="1" dirty="0">
                <a:latin typeface="Times New Roman" pitchFamily="18" charset="0"/>
                <a:cs typeface="Times New Roman" pitchFamily="18" charset="0"/>
              </a:rPr>
              <a:t>Nash is known to the general audience and </a:t>
            </a:r>
            <a:endParaRPr lang="en-US" sz="2800" i="1" dirty="0" smtClean="0">
              <a:latin typeface="Times New Roman" pitchFamily="18" charset="0"/>
              <a:cs typeface="Times New Roman" pitchFamily="18" charset="0"/>
            </a:endParaRPr>
          </a:p>
          <a:p>
            <a:pPr algn="just"/>
            <a:r>
              <a:rPr lang="en-US" sz="2800" i="1" dirty="0" smtClean="0">
                <a:latin typeface="Times New Roman" pitchFamily="18" charset="0"/>
                <a:cs typeface="Times New Roman" pitchFamily="18" charset="0"/>
              </a:rPr>
              <a:t>to </a:t>
            </a:r>
            <a:r>
              <a:rPr lang="en-US" sz="2800" i="1" dirty="0" smtClean="0">
                <a:latin typeface="Times New Roman" pitchFamily="18" charset="0"/>
                <a:cs typeface="Times New Roman" pitchFamily="18" charset="0"/>
              </a:rPr>
              <a:t>non-economists </a:t>
            </a:r>
            <a:r>
              <a:rPr lang="en-US" sz="2800" i="1" dirty="0" smtClean="0">
                <a:latin typeface="Times New Roman" pitchFamily="18" charset="0"/>
                <a:cs typeface="Times New Roman" pitchFamily="18" charset="0"/>
              </a:rPr>
              <a:t>through </a:t>
            </a:r>
            <a:r>
              <a:rPr lang="en-US" sz="2800" i="1" dirty="0">
                <a:latin typeface="Times New Roman" pitchFamily="18" charset="0"/>
                <a:cs typeface="Times New Roman" pitchFamily="18" charset="0"/>
              </a:rPr>
              <a:t>the book </a:t>
            </a:r>
            <a:endParaRPr lang="en-US" sz="2800" i="1" dirty="0" smtClean="0">
              <a:latin typeface="Times New Roman" pitchFamily="18" charset="0"/>
              <a:cs typeface="Times New Roman" pitchFamily="18" charset="0"/>
            </a:endParaRPr>
          </a:p>
          <a:p>
            <a:pPr algn="just"/>
            <a:r>
              <a:rPr lang="en-US" sz="2800" i="1" dirty="0" smtClean="0">
                <a:latin typeface="Times New Roman" pitchFamily="18" charset="0"/>
                <a:cs typeface="Times New Roman" pitchFamily="18" charset="0"/>
              </a:rPr>
              <a:t>of a student </a:t>
            </a:r>
            <a:r>
              <a:rPr lang="en-US" sz="2800" i="1" dirty="0">
                <a:latin typeface="Times New Roman" pitchFamily="18" charset="0"/>
                <a:cs typeface="Times New Roman" pitchFamily="18" charset="0"/>
              </a:rPr>
              <a:t>who has been inspired by his </a:t>
            </a:r>
            <a:r>
              <a:rPr lang="en-US" sz="2800" i="1" dirty="0" smtClean="0">
                <a:latin typeface="Times New Roman" pitchFamily="18" charset="0"/>
                <a:cs typeface="Times New Roman" pitchFamily="18" charset="0"/>
              </a:rPr>
              <a:t>exiting </a:t>
            </a:r>
            <a:r>
              <a:rPr lang="en-US" sz="2800" i="1" dirty="0">
                <a:latin typeface="Times New Roman" pitchFamily="18" charset="0"/>
                <a:cs typeface="Times New Roman" pitchFamily="18" charset="0"/>
              </a:rPr>
              <a:t>life. “The Beautiful Mind” </a:t>
            </a:r>
            <a:r>
              <a:rPr lang="en-US" sz="2800" i="1" dirty="0" smtClean="0">
                <a:latin typeface="Times New Roman" pitchFamily="18" charset="0"/>
                <a:cs typeface="Times New Roman" pitchFamily="18" charset="0"/>
              </a:rPr>
              <a:t>is a film, which </a:t>
            </a:r>
            <a:r>
              <a:rPr lang="en-US" sz="2800" i="1" dirty="0">
                <a:latin typeface="Times New Roman" pitchFamily="18" charset="0"/>
                <a:cs typeface="Times New Roman" pitchFamily="18" charset="0"/>
              </a:rPr>
              <a:t>won 4 Oscars </a:t>
            </a:r>
            <a:r>
              <a:rPr lang="en-US" sz="2800" i="1" dirty="0" smtClean="0">
                <a:latin typeface="Times New Roman" pitchFamily="18" charset="0"/>
                <a:cs typeface="Times New Roman" pitchFamily="18" charset="0"/>
              </a:rPr>
              <a:t>, and is based </a:t>
            </a:r>
            <a:r>
              <a:rPr lang="en-US" sz="2800" i="1" dirty="0">
                <a:latin typeface="Times New Roman" pitchFamily="18" charset="0"/>
                <a:cs typeface="Times New Roman" pitchFamily="18" charset="0"/>
              </a:rPr>
              <a:t>exactly on this  </a:t>
            </a:r>
            <a:r>
              <a:rPr lang="en-US" sz="2800" i="1" dirty="0" smtClean="0">
                <a:latin typeface="Times New Roman" pitchFamily="18" charset="0"/>
                <a:cs typeface="Times New Roman" pitchFamily="18" charset="0"/>
              </a:rPr>
              <a:t>book</a:t>
            </a:r>
            <a:r>
              <a:rPr lang="en-US" sz="2800" i="1" dirty="0">
                <a:latin typeface="Times New Roman" pitchFamily="18" charset="0"/>
                <a:cs typeface="Times New Roman" pitchFamily="18" charset="0"/>
              </a:rPr>
              <a:t>.</a:t>
            </a:r>
            <a:endParaRPr lang="ru-RU" sz="2800" i="1" dirty="0">
              <a:latin typeface="Times New Roman" pitchFamily="18" charset="0"/>
              <a:cs typeface="Times New Roman" pitchFamily="18" charset="0"/>
            </a:endParaRPr>
          </a:p>
        </p:txBody>
      </p:sp>
    </p:spTree>
    <p:extLst>
      <p:ext uri="{BB962C8B-B14F-4D97-AF65-F5344CB8AC3E}">
        <p14:creationId xmlns="" xmlns:p14="http://schemas.microsoft.com/office/powerpoint/2010/main" val="293692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equilibrium data\IMG_1028.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3528" y="3645024"/>
            <a:ext cx="4266808" cy="2775233"/>
          </a:xfrm>
          <a:prstGeom prst="rect">
            <a:avLst/>
          </a:prstGeom>
          <a:noFill/>
          <a:extLst>
            <a:ext uri="{909E8E84-426E-40DD-AFC4-6F175D3DCCD1}">
              <a14:hiddenFill xmlns="" xmlns:a14="http://schemas.microsoft.com/office/drawing/2010/main">
                <a:solidFill>
                  <a:srgbClr val="FFFFFF"/>
                </a:solidFill>
              </a14:hiddenFill>
            </a:ext>
          </a:extLst>
        </p:spPr>
      </p:pic>
      <p:pic>
        <p:nvPicPr>
          <p:cNvPr id="4" name="Picture 3" descr="G:\equilibrium data\IMG_103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3528" y="404664"/>
            <a:ext cx="4266808" cy="2577152"/>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5148064" y="404664"/>
            <a:ext cx="3330976" cy="2677656"/>
          </a:xfrm>
          <a:prstGeom prst="rect">
            <a:avLst/>
          </a:prstGeom>
          <a:noFill/>
        </p:spPr>
        <p:txBody>
          <a:bodyPr wrap="square" rtlCol="0">
            <a:spAutoFit/>
          </a:bodyPr>
          <a:lstStyle/>
          <a:p>
            <a:r>
              <a:rPr lang="en-US" sz="2800" i="1" dirty="0">
                <a:latin typeface="Times New Roman" pitchFamily="18" charset="0"/>
                <a:cs typeface="Times New Roman" pitchFamily="18" charset="0"/>
              </a:rPr>
              <a:t>John Nash was born in the midst </a:t>
            </a:r>
            <a:endParaRPr lang="en-US" sz="2800" i="1" dirty="0" smtClean="0">
              <a:latin typeface="Times New Roman" pitchFamily="18" charset="0"/>
              <a:cs typeface="Times New Roman" pitchFamily="18" charset="0"/>
            </a:endParaRPr>
          </a:p>
          <a:p>
            <a:r>
              <a:rPr lang="en-US" sz="2800" i="1" dirty="0" smtClean="0">
                <a:latin typeface="Times New Roman" pitchFamily="18" charset="0"/>
                <a:cs typeface="Times New Roman" pitchFamily="18" charset="0"/>
              </a:rPr>
              <a:t>of </a:t>
            </a:r>
            <a:r>
              <a:rPr lang="en-US" sz="2800" i="1" dirty="0">
                <a:latin typeface="Times New Roman" pitchFamily="18" charset="0"/>
                <a:cs typeface="Times New Roman" pitchFamily="18" charset="0"/>
              </a:rPr>
              <a:t>economic </a:t>
            </a:r>
            <a:r>
              <a:rPr lang="en-US" sz="2800" i="1" dirty="0" smtClean="0">
                <a:latin typeface="Times New Roman" pitchFamily="18" charset="0"/>
                <a:cs typeface="Times New Roman" pitchFamily="18" charset="0"/>
              </a:rPr>
              <a:t>crisis</a:t>
            </a:r>
            <a:r>
              <a:rPr lang="en-US" sz="2800" i="1" dirty="0">
                <a:latin typeface="Times New Roman" pitchFamily="18" charset="0"/>
                <a:cs typeface="Times New Roman" pitchFamily="18" charset="0"/>
              </a:rPr>
              <a:t>, </a:t>
            </a:r>
            <a:r>
              <a:rPr lang="en-US" sz="2800" i="1" dirty="0" smtClean="0">
                <a:latin typeface="Times New Roman" pitchFamily="18" charset="0"/>
                <a:cs typeface="Times New Roman" pitchFamily="18" charset="0"/>
              </a:rPr>
              <a:t>in </a:t>
            </a:r>
            <a:r>
              <a:rPr lang="en-US" sz="2800" i="1" dirty="0">
                <a:latin typeface="Times New Roman" pitchFamily="18" charset="0"/>
                <a:cs typeface="Times New Roman" pitchFamily="18" charset="0"/>
              </a:rPr>
              <a:t>1928 in </a:t>
            </a:r>
            <a:r>
              <a:rPr lang="en-US" sz="2800" i="1" dirty="0" smtClean="0">
                <a:latin typeface="Times New Roman" pitchFamily="18" charset="0"/>
                <a:cs typeface="Times New Roman" pitchFamily="18" charset="0"/>
              </a:rPr>
              <a:t> the</a:t>
            </a:r>
          </a:p>
          <a:p>
            <a:r>
              <a:rPr lang="en-US" sz="2800" i="1" dirty="0" smtClean="0">
                <a:latin typeface="Times New Roman" pitchFamily="18" charset="0"/>
                <a:cs typeface="Times New Roman" pitchFamily="18" charset="0"/>
              </a:rPr>
              <a:t>tiny </a:t>
            </a:r>
            <a:r>
              <a:rPr lang="en-US" sz="2800" i="1" dirty="0">
                <a:latin typeface="Times New Roman" pitchFamily="18" charset="0"/>
                <a:cs typeface="Times New Roman" pitchFamily="18" charset="0"/>
              </a:rPr>
              <a:t>town </a:t>
            </a:r>
            <a:r>
              <a:rPr lang="en-US" sz="2800" i="1" dirty="0" smtClean="0">
                <a:latin typeface="Times New Roman" pitchFamily="18" charset="0"/>
                <a:cs typeface="Times New Roman" pitchFamily="18" charset="0"/>
              </a:rPr>
              <a:t>Bluefield</a:t>
            </a:r>
            <a:r>
              <a:rPr lang="en-US" sz="2800" i="1" dirty="0">
                <a:latin typeface="Times New Roman" pitchFamily="18" charset="0"/>
                <a:cs typeface="Times New Roman" pitchFamily="18" charset="0"/>
              </a:rPr>
              <a:t>, West Virginia.</a:t>
            </a:r>
            <a:endParaRPr lang="ru-RU" sz="2800" i="1" dirty="0">
              <a:latin typeface="Times New Roman" pitchFamily="18" charset="0"/>
              <a:cs typeface="Times New Roman" pitchFamily="18" charset="0"/>
            </a:endParaRPr>
          </a:p>
        </p:txBody>
      </p:sp>
      <p:sp>
        <p:nvSpPr>
          <p:cNvPr id="3" name="TextBox 2"/>
          <p:cNvSpPr txBox="1"/>
          <p:nvPr/>
        </p:nvSpPr>
        <p:spPr>
          <a:xfrm>
            <a:off x="5076056" y="3318570"/>
            <a:ext cx="3807902" cy="3539430"/>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When </a:t>
            </a:r>
            <a:r>
              <a:rPr lang="en-US" sz="2800" i="1" dirty="0">
                <a:latin typeface="Times New Roman" pitchFamily="18" charset="0"/>
                <a:cs typeface="Times New Roman" pitchFamily="18" charset="0"/>
              </a:rPr>
              <a:t>John was 14, he read </a:t>
            </a:r>
            <a:r>
              <a:rPr lang="en-US" sz="2800" i="1" dirty="0" smtClean="0">
                <a:latin typeface="Times New Roman" pitchFamily="18" charset="0"/>
                <a:cs typeface="Times New Roman" pitchFamily="18" charset="0"/>
              </a:rPr>
              <a:t>a book  </a:t>
            </a:r>
          </a:p>
          <a:p>
            <a:r>
              <a:rPr lang="en-US" sz="2800" i="1" dirty="0" smtClean="0">
                <a:latin typeface="Times New Roman" pitchFamily="18" charset="0"/>
                <a:cs typeface="Times New Roman" pitchFamily="18" charset="0"/>
              </a:rPr>
              <a:t>“</a:t>
            </a:r>
            <a:r>
              <a:rPr lang="en-US" sz="2800" i="1" dirty="0">
                <a:latin typeface="Times New Roman" pitchFamily="18" charset="0"/>
                <a:cs typeface="Times New Roman" pitchFamily="18" charset="0"/>
              </a:rPr>
              <a:t>Men of Mathematics” by </a:t>
            </a:r>
            <a:endParaRPr lang="en-US" sz="2800" i="1" dirty="0" smtClean="0">
              <a:latin typeface="Times New Roman" pitchFamily="18" charset="0"/>
              <a:cs typeface="Times New Roman" pitchFamily="18" charset="0"/>
            </a:endParaRPr>
          </a:p>
          <a:p>
            <a:r>
              <a:rPr lang="en-US" sz="2800" i="1" dirty="0" smtClean="0">
                <a:latin typeface="Times New Roman" pitchFamily="18" charset="0"/>
                <a:cs typeface="Times New Roman" pitchFamily="18" charset="0"/>
              </a:rPr>
              <a:t>Eric </a:t>
            </a:r>
            <a:r>
              <a:rPr lang="en-US" sz="2800" i="1" dirty="0">
                <a:latin typeface="Times New Roman" pitchFamily="18" charset="0"/>
                <a:cs typeface="Times New Roman" pitchFamily="18" charset="0"/>
              </a:rPr>
              <a:t>Temple Bell and without any </a:t>
            </a:r>
            <a:endParaRPr lang="en-US" sz="2800" i="1" dirty="0" smtClean="0">
              <a:latin typeface="Times New Roman" pitchFamily="18" charset="0"/>
              <a:cs typeface="Times New Roman" pitchFamily="18" charset="0"/>
            </a:endParaRPr>
          </a:p>
          <a:p>
            <a:r>
              <a:rPr lang="en-US" sz="2800" i="1" dirty="0" smtClean="0">
                <a:latin typeface="Times New Roman" pitchFamily="18" charset="0"/>
                <a:cs typeface="Times New Roman" pitchFamily="18" charset="0"/>
              </a:rPr>
              <a:t>help proved the </a:t>
            </a:r>
            <a:r>
              <a:rPr lang="en-US" sz="2800" i="1" dirty="0">
                <a:latin typeface="Times New Roman" pitchFamily="18" charset="0"/>
                <a:cs typeface="Times New Roman" pitchFamily="18" charset="0"/>
              </a:rPr>
              <a:t>Fermat's little theorem.</a:t>
            </a:r>
            <a:endParaRPr lang="ru-RU" sz="2800" i="1" dirty="0">
              <a:latin typeface="Times New Roman" pitchFamily="18" charset="0"/>
              <a:cs typeface="Times New Roman" pitchFamily="18" charset="0"/>
            </a:endParaRPr>
          </a:p>
        </p:txBody>
      </p:sp>
    </p:spTree>
    <p:extLst>
      <p:ext uri="{BB962C8B-B14F-4D97-AF65-F5344CB8AC3E}">
        <p14:creationId xmlns="" xmlns:p14="http://schemas.microsoft.com/office/powerpoint/2010/main" val="2455776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3074"/>
                                        </p:tgtEl>
                                        <p:attrNameLst>
                                          <p:attrName>style.visibility</p:attrName>
                                        </p:attrNameLst>
                                      </p:cBhvr>
                                      <p:to>
                                        <p:strVal val="visible"/>
                                      </p:to>
                                    </p:set>
                                    <p:animEffect transition="in" filter="fade">
                                      <p:cBhvr>
                                        <p:cTn id="13" dur="2000"/>
                                        <p:tgtEl>
                                          <p:spTgt spid="307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equilibrium data\IMG_1038.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67544" y="692696"/>
            <a:ext cx="5616624" cy="4216926"/>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2339752" y="5374957"/>
            <a:ext cx="6633098" cy="1200329"/>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Nash went to Princeton University. There he got to know the Games Theory, and later he </a:t>
            </a:r>
            <a:r>
              <a:rPr lang="en-US" sz="2400" i="1" dirty="0" smtClean="0">
                <a:latin typeface="Times New Roman" pitchFamily="18" charset="0"/>
                <a:cs typeface="Times New Roman" pitchFamily="18" charset="0"/>
              </a:rPr>
              <a:t>got </a:t>
            </a:r>
            <a:r>
              <a:rPr lang="en-US" sz="2400" i="1" dirty="0" smtClean="0">
                <a:latin typeface="Times New Roman" pitchFamily="18" charset="0"/>
                <a:cs typeface="Times New Roman" pitchFamily="18" charset="0"/>
              </a:rPr>
              <a:t>a Nobel Prize for working with it.</a:t>
            </a:r>
            <a:endParaRPr lang="ru-RU" sz="2400" i="1" dirty="0">
              <a:latin typeface="Times New Roman" pitchFamily="18" charset="0"/>
              <a:cs typeface="Times New Roman" pitchFamily="18" charset="0"/>
            </a:endParaRPr>
          </a:p>
        </p:txBody>
      </p:sp>
    </p:spTree>
    <p:extLst>
      <p:ext uri="{BB962C8B-B14F-4D97-AF65-F5344CB8AC3E}">
        <p14:creationId xmlns="" xmlns:p14="http://schemas.microsoft.com/office/powerpoint/2010/main" val="214315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G:\equilibrium data\maner.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07704" y="3140968"/>
            <a:ext cx="5376863" cy="321310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TextBox 2"/>
          <p:cNvSpPr txBox="1"/>
          <p:nvPr/>
        </p:nvSpPr>
        <p:spPr>
          <a:xfrm>
            <a:off x="539552" y="1196752"/>
            <a:ext cx="7488832" cy="1815882"/>
          </a:xfrm>
          <a:prstGeom prst="rect">
            <a:avLst/>
          </a:prstGeom>
          <a:noFill/>
        </p:spPr>
        <p:txBody>
          <a:bodyPr wrap="square" rtlCol="0">
            <a:spAutoFit/>
          </a:bodyPr>
          <a:lstStyle/>
          <a:p>
            <a:pPr algn="just"/>
            <a:r>
              <a:rPr lang="en-US" sz="2800" i="1" dirty="0" smtClean="0">
                <a:latin typeface="Times New Roman" pitchFamily="18" charset="0"/>
                <a:cs typeface="Times New Roman" pitchFamily="18" charset="0"/>
              </a:rPr>
              <a:t>The Games </a:t>
            </a:r>
            <a:r>
              <a:rPr lang="en-US" sz="2800" i="1" dirty="0">
                <a:latin typeface="Times New Roman" pitchFamily="18" charset="0"/>
                <a:cs typeface="Times New Roman" pitchFamily="18" charset="0"/>
              </a:rPr>
              <a:t>Theory </a:t>
            </a:r>
            <a:r>
              <a:rPr lang="en-US" sz="2800" i="1" dirty="0" smtClean="0">
                <a:latin typeface="Times New Roman" pitchFamily="18" charset="0"/>
                <a:cs typeface="Times New Roman" pitchFamily="18" charset="0"/>
              </a:rPr>
              <a:t>is </a:t>
            </a:r>
            <a:r>
              <a:rPr lang="en-US" sz="2800" i="1" dirty="0">
                <a:latin typeface="Times New Roman" pitchFamily="18" charset="0"/>
                <a:cs typeface="Times New Roman" pitchFamily="18" charset="0"/>
              </a:rPr>
              <a:t>a mathematical method of </a:t>
            </a:r>
            <a:r>
              <a:rPr lang="en-US" sz="2800" i="1" dirty="0" smtClean="0">
                <a:latin typeface="Times New Roman" pitchFamily="18" charset="0"/>
                <a:cs typeface="Times New Roman" pitchFamily="18" charset="0"/>
              </a:rPr>
              <a:t> optimal strategies analysis </a:t>
            </a:r>
            <a:r>
              <a:rPr lang="en-US" sz="2800" i="1" dirty="0">
                <a:latin typeface="Times New Roman" pitchFamily="18" charset="0"/>
                <a:cs typeface="Times New Roman" pitchFamily="18" charset="0"/>
              </a:rPr>
              <a:t>in games. </a:t>
            </a:r>
            <a:endParaRPr lang="en-US" sz="2800" i="1" dirty="0" smtClean="0">
              <a:latin typeface="Times New Roman" pitchFamily="18" charset="0"/>
              <a:cs typeface="Times New Roman" pitchFamily="18" charset="0"/>
            </a:endParaRPr>
          </a:p>
          <a:p>
            <a:pPr algn="just"/>
            <a:r>
              <a:rPr lang="en-US" sz="2800" i="1" dirty="0" smtClean="0">
                <a:latin typeface="Times New Roman" pitchFamily="18" charset="0"/>
                <a:cs typeface="Times New Roman" pitchFamily="18" charset="0"/>
              </a:rPr>
              <a:t>A game </a:t>
            </a:r>
            <a:r>
              <a:rPr lang="en-US" sz="2800" i="1" dirty="0">
                <a:latin typeface="Times New Roman" pitchFamily="18" charset="0"/>
                <a:cs typeface="Times New Roman" pitchFamily="18" charset="0"/>
              </a:rPr>
              <a:t>is a process between two or more people, who </a:t>
            </a:r>
            <a:r>
              <a:rPr lang="en-US" sz="2800" i="1" dirty="0" smtClean="0">
                <a:latin typeface="Times New Roman" pitchFamily="18" charset="0"/>
                <a:cs typeface="Times New Roman" pitchFamily="18" charset="0"/>
              </a:rPr>
              <a:t>uphold their </a:t>
            </a:r>
            <a:r>
              <a:rPr lang="en-US" sz="2800" i="1" dirty="0">
                <a:latin typeface="Times New Roman" pitchFamily="18" charset="0"/>
                <a:cs typeface="Times New Roman" pitchFamily="18" charset="0"/>
              </a:rPr>
              <a:t>own interests. </a:t>
            </a:r>
            <a:endParaRPr lang="ru-RU" sz="2800" i="1" dirty="0">
              <a:latin typeface="Times New Roman" pitchFamily="18" charset="0"/>
              <a:cs typeface="Times New Roman" pitchFamily="18" charset="0"/>
            </a:endParaRPr>
          </a:p>
        </p:txBody>
      </p:sp>
    </p:spTree>
    <p:extLst>
      <p:ext uri="{BB962C8B-B14F-4D97-AF65-F5344CB8AC3E}">
        <p14:creationId xmlns="" xmlns:p14="http://schemas.microsoft.com/office/powerpoint/2010/main" val="403140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5123"/>
                                        </p:tgtEl>
                                        <p:attrNameLst>
                                          <p:attrName>style.visibility</p:attrName>
                                        </p:attrNameLst>
                                      </p:cBhvr>
                                      <p:to>
                                        <p:strVal val="visible"/>
                                      </p:to>
                                    </p:set>
                                    <p:animEffect transition="in" filter="fade">
                                      <p:cBhvr>
                                        <p:cTn id="10" dur="20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G:\equilibrium data\IMG_102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9512" y="1289606"/>
            <a:ext cx="4392488" cy="537640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4788025" y="2060848"/>
            <a:ext cx="4104456" cy="2677656"/>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Nash got a new method of how to resolve this problem: no one can win changing their own decision if other players do not change their ones. </a:t>
            </a:r>
            <a:endParaRPr lang="ru-RU" sz="2800" i="1" dirty="0">
              <a:latin typeface="Times New Roman" pitchFamily="18" charset="0"/>
              <a:cs typeface="Times New Roman" pitchFamily="18" charset="0"/>
            </a:endParaRPr>
          </a:p>
        </p:txBody>
      </p:sp>
    </p:spTree>
    <p:extLst>
      <p:ext uri="{BB962C8B-B14F-4D97-AF65-F5344CB8AC3E}">
        <p14:creationId xmlns="" xmlns:p14="http://schemas.microsoft.com/office/powerpoint/2010/main" val="315187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G:\equilibrium data\IMG_1029.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410567" y="0"/>
            <a:ext cx="2733433" cy="3960440"/>
          </a:xfrm>
          <a:prstGeom prst="rect">
            <a:avLst/>
          </a:prstGeom>
          <a:noFill/>
          <a:extLst>
            <a:ext uri="{909E8E84-426E-40DD-AFC4-6F175D3DCCD1}">
              <a14:hiddenFill xmlns="" xmlns:a14="http://schemas.microsoft.com/office/drawing/2010/main">
                <a:solidFill>
                  <a:srgbClr val="FFFFFF"/>
                </a:solidFill>
              </a14:hiddenFill>
            </a:ext>
          </a:extLst>
        </p:spPr>
      </p:pic>
      <p:pic>
        <p:nvPicPr>
          <p:cNvPr id="7171" name="Picture 3" descr="G:\equilibrium data\IMG_1030.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3158552" cy="399557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17168" y="4221088"/>
            <a:ext cx="9161167" cy="2677656"/>
          </a:xfrm>
          <a:prstGeom prst="rect">
            <a:avLst/>
          </a:prstGeom>
          <a:noFill/>
        </p:spPr>
        <p:txBody>
          <a:bodyPr wrap="square" rtlCol="0">
            <a:spAutoFit/>
          </a:bodyPr>
          <a:lstStyle/>
          <a:p>
            <a:pPr algn="ctr"/>
            <a:r>
              <a:rPr lang="en-US" sz="2800" i="1" dirty="0" smtClean="0">
                <a:latin typeface="Times New Roman" pitchFamily="18" charset="0"/>
                <a:cs typeface="Times New Roman" pitchFamily="18" charset="0"/>
              </a:rPr>
              <a:t>Nash’s works mathematically prove Karl Marx’s labour theory of value, which was banned in the USA that time. The government started to be interested in Nash. Later he got recruited by RAND – national safety organization. There John worked with the government and used his theory of games for waging cold war between the USA and the USSR. </a:t>
            </a:r>
            <a:endParaRPr lang="ru-RU" sz="2800" i="1" dirty="0">
              <a:latin typeface="Times New Roman" pitchFamily="18" charset="0"/>
              <a:cs typeface="Times New Roman" pitchFamily="18" charset="0"/>
            </a:endParaRPr>
          </a:p>
        </p:txBody>
      </p:sp>
    </p:spTree>
    <p:extLst>
      <p:ext uri="{BB962C8B-B14F-4D97-AF65-F5344CB8AC3E}">
        <p14:creationId xmlns="" xmlns:p14="http://schemas.microsoft.com/office/powerpoint/2010/main" val="1636506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par>
                                <p:cTn id="8" presetID="10" presetClass="exit" presetSubtype="0" fill="hold" nodeType="withEffect">
                                  <p:stCondLst>
                                    <p:cond delay="0"/>
                                  </p:stCondLst>
                                  <p:childTnLst>
                                    <p:animEffect transition="out" filter="fade">
                                      <p:cBhvr>
                                        <p:cTn id="9" dur="1000"/>
                                        <p:tgtEl>
                                          <p:spTgt spid="7171"/>
                                        </p:tgtEl>
                                      </p:cBhvr>
                                    </p:animEffect>
                                    <p:set>
                                      <p:cBhvr>
                                        <p:cTn id="10" dur="1" fill="hold">
                                          <p:stCondLst>
                                            <p:cond delay="999"/>
                                          </p:stCondLst>
                                        </p:cTn>
                                        <p:tgtEl>
                                          <p:spTgt spid="7171"/>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G:\equilibrium data\IMG_1024.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196752"/>
            <a:ext cx="3175000" cy="47879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3851920" y="1844824"/>
            <a:ext cx="5100499" cy="3108543"/>
          </a:xfrm>
          <a:prstGeom prst="rect">
            <a:avLst/>
          </a:prstGeom>
          <a:noFill/>
        </p:spPr>
        <p:txBody>
          <a:bodyPr wrap="square" rtlCol="0">
            <a:spAutoFit/>
          </a:bodyPr>
          <a:lstStyle/>
          <a:p>
            <a:pPr algn="ctr"/>
            <a:r>
              <a:rPr lang="en-US" sz="2800" i="1" dirty="0" smtClean="0">
                <a:latin typeface="Times New Roman" pitchFamily="18" charset="0"/>
                <a:cs typeface="Times New Roman" pitchFamily="18" charset="0"/>
              </a:rPr>
              <a:t>When he was 30 years old, he got seek. Paranoia (paranoid schizophrenia) is a difficult illness and Nash fated to live with it for the rest of his life. He couldn’t recover but he learnt how to live with it. </a:t>
            </a:r>
            <a:endParaRPr lang="ru-RU" sz="2800" i="1" dirty="0">
              <a:latin typeface="Times New Roman" pitchFamily="18" charset="0"/>
              <a:cs typeface="Times New Roman" pitchFamily="18" charset="0"/>
            </a:endParaRPr>
          </a:p>
        </p:txBody>
      </p:sp>
    </p:spTree>
    <p:extLst>
      <p:ext uri="{BB962C8B-B14F-4D97-AF65-F5344CB8AC3E}">
        <p14:creationId xmlns="" xmlns:p14="http://schemas.microsoft.com/office/powerpoint/2010/main" val="417275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364</Words>
  <Application>Microsoft Office PowerPoint</Application>
  <PresentationFormat>Экран (4:3)</PresentationFormat>
  <Paragraphs>24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nickson</dc:creator>
  <cp:lastModifiedBy>Кеттари</cp:lastModifiedBy>
  <cp:revision>11</cp:revision>
  <dcterms:created xsi:type="dcterms:W3CDTF">2013-11-20T13:46:22Z</dcterms:created>
  <dcterms:modified xsi:type="dcterms:W3CDTF">2013-11-26T11:38:09Z</dcterms:modified>
</cp:coreProperties>
</file>